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77" r:id="rId21"/>
    <p:sldId id="275" r:id="rId22"/>
    <p:sldId id="276" r:id="rId23"/>
    <p:sldId id="286" r:id="rId24"/>
    <p:sldId id="285" r:id="rId25"/>
    <p:sldId id="281" r:id="rId26"/>
    <p:sldId id="283" r:id="rId27"/>
    <p:sldId id="282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7EAA-7D3F-4DBE-93A4-218DA5A2EB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6685-E9D8-436C-8CBE-9B5B790644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02A7-FD48-4B23-B2B2-BD6B47268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2105-302D-4632-B324-E3117934ED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1F2F-18A9-46F2-BB00-05C9E0BD2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F80-79C0-4780-B10D-3CA1EFBDF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C95-004D-44CB-85AF-A1470B9AC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86B-BFEC-4F97-8CC6-E344FA761F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3A31-15C6-4817-A79C-C2020A22A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C6B5-865D-415D-A51F-D43D389E9A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E066-6CD6-431D-BCC3-A44E31C46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9C99-FE54-4716-B8D5-A68314A4A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0D58-4643-4DF6-BAFF-7B634D19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DC0-FCB7-40F5-AD13-EBFFEF7E16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E711-28C6-44B4-BE60-389C018CFE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C1F6-E932-47D6-B301-815C214CA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6891-21AB-4E62-AA40-428C738F0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4FE5-7088-4F3F-A0F0-C927E243A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AFE5-5855-4F4E-A811-0F590F2F8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0131-CE2E-4ED5-995D-74CC9FE4C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D33D-7004-4733-971A-CC85D888A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A860-9F04-4628-ACB8-F989D6708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44C6-2F6E-4443-8AF5-20FC0AA23D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3CEF5-E530-4132-8E05-1A84E3DA0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a378a_c8d5bbe8_X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8333">
            <a:off x="0" y="3940093"/>
            <a:ext cx="5652120" cy="291790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2" y="188640"/>
            <a:ext cx="8712969" cy="6480721"/>
            <a:chOff x="179512" y="188640"/>
            <a:chExt cx="8712969" cy="6480721"/>
          </a:xfrm>
        </p:grpSpPr>
        <p:pic>
          <p:nvPicPr>
            <p:cNvPr id="5" name="Рисунок 4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1295636" y="-927484"/>
              <a:ext cx="6480721" cy="8712969"/>
            </a:xfrm>
            <a:prstGeom prst="rect">
              <a:avLst/>
            </a:prstGeom>
          </p:spPr>
        </p:pic>
        <p:grpSp>
          <p:nvGrpSpPr>
            <p:cNvPr id="2" name="Группа 12"/>
            <p:cNvGrpSpPr/>
            <p:nvPr/>
          </p:nvGrpSpPr>
          <p:grpSpPr>
            <a:xfrm>
              <a:off x="5364088" y="980728"/>
              <a:ext cx="3168352" cy="4536504"/>
              <a:chOff x="5580112" y="692696"/>
              <a:chExt cx="2393866" cy="3960440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>
                <a:off x="5652120" y="764704"/>
                <a:ext cx="2224166" cy="35727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Рисунок 8" descr="9020_html_cff9540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80112" y="692696"/>
                <a:ext cx="2393866" cy="396044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907704" y="692696"/>
              <a:ext cx="16991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24 МАЯ</a:t>
              </a:r>
              <a:endPara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anskay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2132856"/>
              <a:ext cx="5256584" cy="37856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ДЕНЬ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славянской письменности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и культуры</a:t>
              </a:r>
              <a:endParaRPr lang="ru-RU" sz="6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124744"/>
            <a:ext cx="4392488" cy="5616624"/>
            <a:chOff x="179512" y="1124744"/>
            <a:chExt cx="4573016" cy="5616624"/>
          </a:xfrm>
        </p:grpSpPr>
        <p:pic>
          <p:nvPicPr>
            <p:cNvPr id="13" name="Рисунок 12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124744"/>
              <a:ext cx="4573016" cy="56166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9552" y="1628800"/>
              <a:ext cx="4138008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Nautilus Pompilius" pitchFamily="50" charset="-52"/>
                </a:rPr>
                <a:t>В начале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860-х гг. </a:t>
              </a:r>
              <a:r>
                <a:rPr lang="ru-RU" dirty="0" smtClean="0">
                  <a:latin typeface="Nautilus Pompilius" pitchFamily="50" charset="-52"/>
                </a:rPr>
                <a:t>один из самых могущественных славянских государей — моравский князь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РОСТИСЛАВ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 pitchFamily="50" charset="-52"/>
                </a:rPr>
                <a:t>попросил византийского императора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МИХАИЛА </a:t>
              </a:r>
              <a:r>
                <a:rPr lang="en-US" sz="24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III</a:t>
              </a:r>
              <a:r>
                <a:rPr lang="ru-RU" dirty="0" smtClean="0">
                  <a:solidFill>
                    <a:srgbClr val="C00000"/>
                  </a:solidFill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 pitchFamily="50" charset="-52"/>
                </a:rPr>
                <a:t>прислать ему христианских учителей. Подыскивая людей для моравской миссии, император и патриарх сразу вспомнили о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КОНСТАНТИНЕ</a:t>
              </a:r>
              <a:r>
                <a:rPr lang="ru-RU" dirty="0" smtClean="0">
                  <a:latin typeface="Nautilus Pompilius" pitchFamily="50" charset="-52"/>
                </a:rPr>
                <a:t> и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МЕФОДИИ. </a:t>
              </a:r>
              <a:r>
                <a:rPr lang="ru-RU" dirty="0" smtClean="0">
                  <a:latin typeface="Nautilus Pompilius" pitchFamily="50" charset="-52"/>
                </a:rPr>
                <a:t>Когда братьев попросили отправиться учителями в Моравию, они ответили согласием и тотчас приступили к работе над славянской азбукой. Вскоре азбука из 38 букв, на основе греческого скорописного письма, была составлена.</a:t>
              </a:r>
              <a:endParaRPr lang="ru-RU" dirty="0">
                <a:latin typeface="Nautilus Pompilius" pitchFamily="50" charset="-52"/>
              </a:endParaRPr>
            </a:p>
          </p:txBody>
        </p:sp>
      </p:grpSp>
      <p:pic>
        <p:nvPicPr>
          <p:cNvPr id="16" name="Рисунок 15" descr="6036.detai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124744"/>
            <a:ext cx="41764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С помощью брата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МЕФОДИЯ , КИРИЛЛ  </a:t>
            </a:r>
            <a:r>
              <a:rPr lang="ru-RU" sz="2400" dirty="0" smtClean="0">
                <a:latin typeface="Nautilus Pompilius" pitchFamily="50" charset="-52"/>
              </a:rPr>
              <a:t>за 6 месяцев составил славянскую азбуку (т.н. глаголицу)  и перевел на славянский язык книги, без которых не могло совершаться Богослужение: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Евангелие </a:t>
            </a:r>
            <a:r>
              <a:rPr lang="ru-RU" sz="2400" dirty="0" err="1" smtClean="0">
                <a:latin typeface="Nautilus Pompilius" pitchFamily="50" charset="-52"/>
              </a:rPr>
              <a:t>Апракос</a:t>
            </a:r>
            <a:r>
              <a:rPr lang="ru-RU" sz="2400" dirty="0" smtClean="0">
                <a:latin typeface="Nautilus Pompilius" pitchFamily="50" charset="-52"/>
              </a:rPr>
              <a:t>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Апостол,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Псалтирь и избранные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«…пойду с радостью, если у них есть буквы для их языка… Учить без азбуки и без книг все равно, что писать беседу на воде»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Святой Кирилл</a:t>
            </a:r>
            <a:endParaRPr lang="ru-RU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9" name="Рисунок 8" descr="Глаголица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52"/>
          <a:stretch>
            <a:fillRect/>
          </a:stretch>
        </p:blipFill>
        <p:spPr>
          <a:xfrm>
            <a:off x="323528" y="836712"/>
            <a:ext cx="374441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«Если же кто из учителей ваших дерзновенно начнет соблазнять вас, порицая книги на языке вашем, да будет отлучен пока не исправится. Такие люди суть волки, а не овцы…»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Nautilus Pompilius" pitchFamily="50" charset="-52"/>
              </a:rPr>
              <a:t>Андриан  </a:t>
            </a: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0912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Папа </a:t>
            </a:r>
            <a:r>
              <a:rPr lang="ru-RU" sz="2400" dirty="0" err="1" smtClean="0">
                <a:latin typeface="Nautilus Pompilius" pitchFamily="50" charset="-52"/>
              </a:rPr>
              <a:t>Адриан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принял греческих миссионеров с большой торжественностью и без всяких колебаний поддержал все их начинания.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 868 г. </a:t>
            </a:r>
            <a:r>
              <a:rPr lang="ru-RU" sz="2400" dirty="0" smtClean="0">
                <a:latin typeface="Nautilus Pompilius" pitchFamily="50" charset="-52"/>
              </a:rPr>
              <a:t>Папа Римский Андриан</a:t>
            </a:r>
            <a:r>
              <a:rPr lang="ru-RU" sz="2400" i="1" dirty="0" smtClean="0">
                <a:latin typeface="Nautilus Pompilius" pitchFamily="50" charset="-52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освятил переведенные братьями богослужебные книги, благословив проведение литургии на славянском языке</a:t>
            </a:r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0" name="Рисунок 9" descr="218107442472860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052736"/>
            <a:ext cx="2376265" cy="28083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f990945b90e72e3503e89cf82d53477.png"/>
          <p:cNvPicPr>
            <a:picLocks noChangeAspect="1"/>
          </p:cNvPicPr>
          <p:nvPr/>
        </p:nvPicPr>
        <p:blipFill>
          <a:blip r:embed="rId3" cstate="email"/>
          <a:srcRect t="11117" b="11060"/>
          <a:stretch>
            <a:fillRect/>
          </a:stretch>
        </p:blipFill>
        <p:spPr>
          <a:xfrm>
            <a:off x="4499992" y="2708920"/>
            <a:ext cx="25908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8640"/>
            <a:ext cx="729398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14 февраля 869 в возрасте 42 лет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 умирает в Риме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2276872"/>
            <a:ext cx="4752528" cy="4104456"/>
            <a:chOff x="251520" y="2276872"/>
            <a:chExt cx="4752528" cy="4104456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2276872"/>
              <a:ext cx="4752528" cy="410445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39552" y="3068960"/>
              <a:ext cx="428396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Nautilus Pompilius" pitchFamily="50" charset="-52"/>
                </a:rPr>
                <a:t>«Мы тянули с тобой, брат, одну борозду, как супруг волов, и вот, я падаю на гряде, кончаю жизнь свою. Я знаю, ты очень любишь свой родной Олимп. Смотри же, не покидай даже ради него наше служение…» </a:t>
              </a:r>
              <a:endParaRPr lang="ru-RU" sz="2400" dirty="0"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1_7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484784"/>
            <a:ext cx="346982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355976" y="1916832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«Я не молчал из страха и всегда бодрствовал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на </a:t>
            </a: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страже»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760" y="188640"/>
            <a:ext cx="700865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После смерти брата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продолжает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евангельскую проповедь среди славян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51920" y="2708920"/>
            <a:ext cx="5040560" cy="3672408"/>
            <a:chOff x="3923928" y="2924944"/>
            <a:chExt cx="5040560" cy="3672408"/>
          </a:xfrm>
        </p:grpSpPr>
        <p:pic>
          <p:nvPicPr>
            <p:cNvPr id="11" name="Рисунок 10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923928" y="2924944"/>
              <a:ext cx="5040560" cy="3672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211960" y="3212976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ru-RU" sz="2400" dirty="0" smtClean="0">
                  <a:latin typeface="Nautilus Pompilius" pitchFamily="50" charset="-52"/>
                </a:rPr>
                <a:t>Благодаря деятельности  святого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latin typeface="Nautilus Pompilius" pitchFamily="50" charset="-52"/>
                </a:rPr>
                <a:t>, и чехи, и поляки вступили в военный союз с Моравией, противостоящей влиянию немцев.</a:t>
              </a:r>
            </a:p>
            <a:p>
              <a:pPr>
                <a:buFont typeface="Arial" charset="0"/>
                <a:buNone/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</a:t>
              </a:r>
              <a:r>
                <a:rPr lang="ru-RU" sz="2400" dirty="0" smtClean="0">
                  <a:latin typeface="Nautilus Pompilius" pitchFamily="50" charset="-52"/>
                </a:rPr>
                <a:t> предсказал день своей смерти и скончался   </a:t>
              </a:r>
            </a:p>
            <a:p>
              <a:pPr algn="ctr">
                <a:buFont typeface="Arial" charset="0"/>
                <a:buNone/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6 апреля 885 г. </a:t>
              </a:r>
            </a:p>
          </p:txBody>
        </p:sp>
      </p:grpSp>
      <p:pic>
        <p:nvPicPr>
          <p:cNvPr id="10" name="Рисунок 9" descr="user450231_pic138821_13758228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060848"/>
            <a:ext cx="2754546" cy="4032448"/>
          </a:xfrm>
          <a:prstGeom prst="roundRect">
            <a:avLst>
              <a:gd name="adj" fmla="val 584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rgamen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00808"/>
            <a:ext cx="5364088" cy="4248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204864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В Русской Православной Церкви  память святых равноапостольных просветителей славян </a:t>
            </a:r>
            <a:r>
              <a:rPr lang="ru-RU" b="1" dirty="0" smtClean="0">
                <a:latin typeface="Nautilus Pompilius" pitchFamily="50" charset="-52"/>
              </a:rPr>
              <a:t>чествуется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XI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века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Память каждого из св. братьев отмечается в дни их кончины: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КИРИЛЛ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14 февраля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27 февраля </a:t>
            </a:r>
            <a:r>
              <a:rPr lang="ru-RU" dirty="0" smtClean="0">
                <a:latin typeface="Nautilus Pompilius" pitchFamily="50" charset="-52"/>
              </a:rPr>
              <a:t>(по нов. ст.).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МЕФОДИЙ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6 апреля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 апреля</a:t>
            </a:r>
            <a:r>
              <a:rPr lang="ru-RU" dirty="0" smtClean="0">
                <a:latin typeface="Nautilus Pompilius" pitchFamily="50" charset="-52"/>
              </a:rPr>
              <a:t> (по нов. ст.)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 </a:t>
            </a:r>
            <a:r>
              <a:rPr lang="ru-RU" b="1" dirty="0" smtClean="0">
                <a:latin typeface="Nautilus Pompilius" pitchFamily="50" charset="-52"/>
              </a:rPr>
              <a:t>Общая церковная память </a:t>
            </a:r>
            <a:r>
              <a:rPr lang="ru-RU" dirty="0" smtClean="0">
                <a:latin typeface="Nautilus Pompilius" pitchFamily="50" charset="-52"/>
              </a:rPr>
              <a:t>отмечается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мая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24 мая </a:t>
            </a:r>
            <a:r>
              <a:rPr lang="ru-RU" dirty="0" smtClean="0">
                <a:latin typeface="Nautilus Pompilius" pitchFamily="50" charset="-52"/>
              </a:rPr>
              <a:t>(по нов. ст.)</a:t>
            </a:r>
            <a:endParaRPr lang="ru-RU" dirty="0"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9208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причислены к лику святых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Рисунок 8" descr="1194178406149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484784"/>
            <a:ext cx="346898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Содержимое 6"/>
          <p:cNvSpPr>
            <a:spLocks noGrp="1"/>
          </p:cNvSpPr>
          <p:nvPr>
            <p:ph sz="half" idx="4294967295"/>
          </p:nvPr>
        </p:nvSpPr>
        <p:spPr>
          <a:xfrm>
            <a:off x="1331640" y="2636912"/>
            <a:ext cx="1412404" cy="41044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6516216" y="2492896"/>
            <a:ext cx="1331640" cy="42484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Дд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Лл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16632"/>
            <a:ext cx="82089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ИСТОКИ РУССКОЙ ПИСЬМЕННОСТИ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03715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греческие буквы: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1755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славянские буквы:  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317072"/>
            <a:ext cx="360040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АЛФАВИТ:  АЛЬФА + ВИТА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1332874"/>
            <a:ext cx="36004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АЗБУКА:    АЗ + БУКИ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16632"/>
            <a:ext cx="82089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Славянские азбуки: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КИРИЛЛИЦА и ГЛАГОЛИЦА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37444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ГЛАГОЛИЦА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628800"/>
            <a:ext cx="374441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КИРИЛЛИЦА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70892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  <a:r>
              <a:rPr lang="ru-RU" sz="2400" dirty="0" smtClean="0">
                <a:latin typeface="Nautilus Pompilius" pitchFamily="50" charset="-52"/>
              </a:rPr>
              <a:t>«переложили»  звуки славянского языка на пергамент с помощью той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ГЛАГОЛИЦЫ.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  <a:p>
            <a:pPr algn="ctr">
              <a:buFont typeface="Arial" charset="0"/>
              <a:buNone/>
            </a:pPr>
            <a:r>
              <a:rPr lang="ru-RU" sz="2400" i="1" dirty="0" smtClean="0">
                <a:latin typeface="Nautilus Pompilius" pitchFamily="50" charset="-52"/>
              </a:rPr>
              <a:t>Начертания букв не </a:t>
            </a:r>
            <a:r>
              <a:rPr lang="ru-RU" sz="2400" dirty="0" smtClean="0">
                <a:latin typeface="Nautilus Pompilius" pitchFamily="50" charset="-52"/>
              </a:rPr>
              <a:t>сохранились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5445224"/>
            <a:ext cx="374441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РУССКИЙ АЛФАВИТ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373216"/>
            <a:ext cx="403244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Церковно-славянский АЛФАВИТ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6369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893 г. </a:t>
            </a:r>
            <a:r>
              <a:rPr lang="ru-RU" sz="2400" dirty="0" smtClean="0">
                <a:latin typeface="Nautilus Pompilius" pitchFamily="50" charset="-52"/>
              </a:rPr>
              <a:t>появилась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КИРИЛЛИЦА</a:t>
            </a:r>
            <a:r>
              <a:rPr lang="ru-RU" sz="2400" dirty="0" smtClean="0">
                <a:solidFill>
                  <a:srgbClr val="C00000"/>
                </a:solidFill>
                <a:latin typeface="Nautilus Pompilius" pitchFamily="50" charset="-52"/>
              </a:rPr>
              <a:t>,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которая со временем вытеснила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ГЛАГОЛИЦУ</a:t>
            </a:r>
            <a:r>
              <a:rPr lang="ru-RU" sz="2400" dirty="0" smtClean="0">
                <a:latin typeface="Nautilus Pompilius" pitchFamily="50" charset="-52"/>
              </a:rPr>
              <a:t>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во всех славянских странах</a:t>
            </a:r>
            <a:endParaRPr lang="ru-RU" sz="2400" dirty="0">
              <a:latin typeface="Nautilus Pompilius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4.jpg"/>
          <p:cNvPicPr>
            <a:picLocks noChangeAspect="1"/>
          </p:cNvPicPr>
          <p:nvPr/>
        </p:nvPicPr>
        <p:blipFill>
          <a:blip r:embed="rId2" cstate="email"/>
          <a:srcRect l="17760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image014.jpg"/>
          <p:cNvPicPr>
            <a:picLocks noChangeAspect="1"/>
          </p:cNvPicPr>
          <p:nvPr/>
        </p:nvPicPr>
        <p:blipFill>
          <a:blip r:embed="rId3" cstate="email"/>
          <a:srcRect l="15586" t="1024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11397" y="260648"/>
            <a:ext cx="62119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КИРИЛЛИЧЕСКОЕ ПИСЬМО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276872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Nautilus Pompilius" pitchFamily="50" charset="-52"/>
              </a:rPr>
              <a:t>Образцом для написания букв кириллицы послужили знаки греческого уставного алфавита</a:t>
            </a:r>
            <a:endParaRPr lang="ru-RU" sz="2400" dirty="0">
              <a:latin typeface="Nautilus Pompilius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437112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- это такое письмо, когда буквы пишутся прямо на одинаковом расстоянии друг от друга, без наклона - они как бы  «уставлены»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5122" name="Picture 2" descr="Черноризец Храбр. Сказание о письменах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4032448" cy="58326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1340768"/>
            <a:ext cx="17716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5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26064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Древнейшая книга на Руси, написанная кириллицей, -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Остромирово Евангелие - 1057 года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0" name="Рисунок 9" descr="248099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260648"/>
            <a:ext cx="4499992" cy="314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573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204864"/>
            <a:ext cx="250242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4174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3573016"/>
            <a:ext cx="2313431" cy="304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_9d804_1f858c54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077072"/>
            <a:ext cx="3109234" cy="197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88024" y="1412776"/>
            <a:ext cx="3942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Nautilus Pompilius" pitchFamily="50" charset="-52"/>
              </a:rPr>
              <a:t>С середины XIV столетия получил распространение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полуустав</a:t>
            </a:r>
            <a:r>
              <a:rPr lang="ru-RU" sz="2400" dirty="0" smtClean="0">
                <a:latin typeface="Nautilus Pompilius" pitchFamily="50" charset="-52"/>
              </a:rPr>
              <a:t>, который был менее красив, чем устав зато позволял писать быстрее.</a:t>
            </a:r>
            <a:endParaRPr lang="ru-RU" sz="2400" dirty="0"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851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Появился наклон в буквах, их </a:t>
            </a:r>
            <a:r>
              <a:rPr lang="ru-RU" sz="2400" dirty="0" err="1" smtClean="0">
                <a:solidFill>
                  <a:prstClr val="black"/>
                </a:solidFill>
                <a:latin typeface="Nautilus Pompilius" pitchFamily="50" charset="-52"/>
              </a:rPr>
              <a:t>геометричность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не так заметна; перестало выдерживаться соотношение толстых и тонких линий; текст уже делился на слова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1" name="Рисунок 10" descr="halfustav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08720"/>
            <a:ext cx="3530597" cy="41536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260648"/>
            <a:ext cx="367921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ПОЛУУСТАВ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908720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В XV веке полуустав уступает место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СКОРОПИСИ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620" y="4561731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prstClr val="black"/>
                </a:solidFill>
                <a:latin typeface="Nautilus Pompilius" pitchFamily="50" charset="-52"/>
              </a:rPr>
              <a:t>Рукописи написанные «скорым обычаем», отличает связное написание соседних букв, размашистость письма. В скорописи каждая буква имела множество вариантов написания.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prstClr val="black"/>
                </a:solidFill>
                <a:latin typeface="Nautilus Pompilius" pitchFamily="50" charset="-52"/>
              </a:rPr>
              <a:t>С развитием скорости появляются признаки индивидуального почерка</a:t>
            </a:r>
            <a:endParaRPr lang="ru-RU" sz="23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0" name="Рисунок 9" descr="skoropys_text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764704"/>
            <a:ext cx="5256584" cy="31683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260648"/>
            <a:ext cx="344357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СКОРОПИСЬ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Кириллица. Скоропись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132856"/>
            <a:ext cx="1714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692696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Геометриа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славенски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землемерие» </a:t>
            </a:r>
            <a:r>
              <a:rPr lang="ru-RU" sz="2400" dirty="0" smtClean="0">
                <a:latin typeface="Nautilus Pompilius" pitchFamily="50" charset="-52"/>
              </a:rPr>
              <a:t>— первая книга, набранная гражданским шрифтом 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58326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Во времена Петра Великого были внесены изменения в начертания некоторых букв, а </a:t>
            </a:r>
            <a:r>
              <a:rPr lang="ru-RU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букв </a:t>
            </a: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были исключены из алфавита.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Новый алфавит стал беднее по содержанию, но проще и более приспособлен к печатанию различных гражданских деловых бумаг.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prstClr val="black"/>
                </a:solidFill>
                <a:latin typeface="Nautilus Pompilius" pitchFamily="50" charset="-52"/>
              </a:rPr>
              <a:t>Он так и получил  название «гражданский»</a:t>
            </a:r>
          </a:p>
        </p:txBody>
      </p:sp>
      <p:pic>
        <p:nvPicPr>
          <p:cNvPr id="13" name="Рисунок 12" descr="y_ac2843a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548680"/>
            <a:ext cx="1633141" cy="19442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89875" y="4919395"/>
            <a:ext cx="8712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Nautilus Pompilius" pitchFamily="50" charset="-52"/>
              </a:rPr>
              <a:t>«</a:t>
            </a:r>
            <a:r>
              <a:rPr lang="ru-RU" sz="2100" dirty="0" smtClean="0">
                <a:latin typeface="Nautilus Pompilius" pitchFamily="50" charset="-52"/>
              </a:rPr>
              <a:t>При Петре Великом, — шутливо писал М. Ломоносов, — не одни бояре и боярыни, но и буквы сбросили с себя широкие шубы (он имел в виду славянский старый шрифт) и нарядились в летние одежды». Под летними одеждами учёный подразумевал новую гражданскую азбуку.</a:t>
            </a:r>
          </a:p>
        </p:txBody>
      </p:sp>
      <p:pic>
        <p:nvPicPr>
          <p:cNvPr id="15" name="Рисунок 14" descr="Geometria_Slavenski_Zemlemeri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3967" y="260648"/>
            <a:ext cx="297851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7301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закрепил в алфавите букву 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Э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,</a:t>
            </a:r>
            <a:r>
              <a:rPr lang="ru-RU" sz="2400" dirty="0" smtClean="0">
                <a:latin typeface="Nautilus Pompilius" pitchFamily="50" charset="-52"/>
              </a:rPr>
              <a:t> которая употреблялась на практике,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изъял дублетные буквы, т.е. там, где для обозначения одного звука были две буквы, оставил одну: из «зело» и «земля», обозначавших звук [</a:t>
            </a:r>
            <a:r>
              <a:rPr lang="ru-RU" sz="2400" dirty="0" err="1" smtClean="0">
                <a:latin typeface="Nautilus Pompilius" pitchFamily="50" charset="-52"/>
              </a:rPr>
              <a:t>з</a:t>
            </a:r>
            <a:r>
              <a:rPr lang="ru-RU" sz="2400" dirty="0" smtClean="0">
                <a:latin typeface="Nautilus Pompilius" pitchFamily="50" charset="-52"/>
              </a:rPr>
              <a:t>], оставил знак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З</a:t>
            </a:r>
            <a:r>
              <a:rPr lang="ru-RU" sz="2400" dirty="0" smtClean="0">
                <a:latin typeface="Nautilus Pompilius" pitchFamily="50" charset="-52"/>
              </a:rPr>
              <a:t> «земля»,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 о «</a:t>
            </a:r>
            <a:r>
              <a:rPr lang="ru-RU" sz="2400" dirty="0" err="1" smtClean="0">
                <a:latin typeface="Nautilus Pompilius" pitchFamily="50" charset="-52"/>
              </a:rPr>
              <a:t>онъ</a:t>
            </a:r>
            <a:r>
              <a:rPr lang="ru-RU" sz="2400" dirty="0" smtClean="0">
                <a:latin typeface="Nautilus Pompilius" pitchFamily="50" charset="-52"/>
              </a:rPr>
              <a:t>» и «</a:t>
            </a:r>
            <a:r>
              <a:rPr lang="ru-RU" sz="2400" dirty="0" err="1" smtClean="0">
                <a:latin typeface="Nautilus Pompilius" pitchFamily="50" charset="-52"/>
              </a:rPr>
              <a:t>отъ</a:t>
            </a:r>
            <a:r>
              <a:rPr lang="ru-RU" sz="2400" dirty="0" smtClean="0">
                <a:latin typeface="Nautilus Pompilius" pitchFamily="50" charset="-52"/>
              </a:rPr>
              <a:t>» («омега») остался знак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 </a:t>
            </a:r>
            <a:r>
              <a:rPr lang="ru-RU" sz="2400" dirty="0" smtClean="0">
                <a:latin typeface="Nautilus Pompilius" pitchFamily="50" charset="-52"/>
              </a:rPr>
              <a:t>«</a:t>
            </a:r>
            <a:r>
              <a:rPr lang="ru-RU" sz="2400" dirty="0" err="1" smtClean="0">
                <a:latin typeface="Nautilus Pompilius" pitchFamily="50" charset="-52"/>
              </a:rPr>
              <a:t>онъ</a:t>
            </a:r>
            <a:r>
              <a:rPr lang="ru-RU" sz="2400" dirty="0" smtClean="0">
                <a:latin typeface="Nautilus Pompilius" pitchFamily="50" charset="-52"/>
              </a:rPr>
              <a:t>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 букв «фита» 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Ф </a:t>
            </a:r>
            <a:r>
              <a:rPr lang="ru-RU" sz="2400" dirty="0" smtClean="0">
                <a:latin typeface="Nautilus Pompilius" pitchFamily="50" charset="-52"/>
              </a:rPr>
              <a:t>«ферт» для обозначения [</a:t>
            </a:r>
            <a:r>
              <a:rPr lang="ru-RU" sz="2400" dirty="0" err="1" smtClean="0">
                <a:latin typeface="Nautilus Pompilius" pitchFamily="50" charset="-52"/>
              </a:rPr>
              <a:t>ф</a:t>
            </a:r>
            <a:r>
              <a:rPr lang="ru-RU" sz="2400" dirty="0" smtClean="0">
                <a:latin typeface="Nautilus Pompilius" pitchFamily="50" charset="-52"/>
              </a:rPr>
              <a:t>] остался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«ферт»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563487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ПЕТРОВСКАЯ РЕФОРМА</a:t>
            </a:r>
          </a:p>
        </p:txBody>
      </p:sp>
      <p:pic>
        <p:nvPicPr>
          <p:cNvPr id="6" name="Рисунок 5" descr="y_ac2843a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476672"/>
            <a:ext cx="1693628" cy="20162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223" t="2751" r="1806"/>
          <a:stretch>
            <a:fillRect/>
          </a:stretch>
        </p:blipFill>
        <p:spPr>
          <a:xfrm>
            <a:off x="3275856" y="908720"/>
            <a:ext cx="3240360" cy="256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076056" y="404664"/>
            <a:ext cx="3869950" cy="6192688"/>
            <a:chOff x="5076056" y="404664"/>
            <a:chExt cx="3869950" cy="6192688"/>
          </a:xfrm>
        </p:grpSpPr>
        <p:pic>
          <p:nvPicPr>
            <p:cNvPr id="7" name="Рисунок 6" descr="257658555b117af98b635d39ad8d6c12.jpe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76056" y="404664"/>
              <a:ext cx="3869950" cy="6192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6084168" y="5373216"/>
              <a:ext cx="864096" cy="8640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732240" y="5445224"/>
              <a:ext cx="864096" cy="8640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y_ac2843a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576" y="260648"/>
            <a:ext cx="1209734" cy="14401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1772816"/>
            <a:ext cx="51480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1708 г. </a:t>
            </a:r>
            <a:r>
              <a:rPr lang="ru-RU" sz="2200" dirty="0" smtClean="0">
                <a:latin typeface="Nautilus Pompilius" pitchFamily="50" charset="-52"/>
              </a:rPr>
              <a:t>были устранены буквы «</a:t>
            </a:r>
            <a:r>
              <a:rPr lang="ru-RU" sz="2200" dirty="0" err="1" smtClean="0">
                <a:latin typeface="Nautilus Pompilius" pitchFamily="50" charset="-52"/>
              </a:rPr>
              <a:t>кси</a:t>
            </a:r>
            <a:r>
              <a:rPr lang="ru-RU" sz="2200" dirty="0" smtClean="0">
                <a:latin typeface="Nautilus Pompilius" pitchFamily="50" charset="-52"/>
              </a:rPr>
              <a:t>» и «пси», имевшие фонетическое значение [кс] и [</a:t>
            </a:r>
            <a:r>
              <a:rPr lang="ru-RU" sz="2200" dirty="0" err="1" smtClean="0">
                <a:latin typeface="Nautilus Pompilius" pitchFamily="50" charset="-52"/>
              </a:rPr>
              <a:t>пс</a:t>
            </a:r>
            <a:r>
              <a:rPr lang="ru-RU" sz="2200" dirty="0" smtClean="0">
                <a:latin typeface="Nautilus Pompilius" pitchFamily="50" charset="-52"/>
              </a:rPr>
              <a:t>] соответственно и весьма редко употребляемые в словах греческого происхождения (</a:t>
            </a:r>
            <a:r>
              <a:rPr lang="ru-RU" sz="2200" dirty="0" err="1" smtClean="0">
                <a:latin typeface="Nautilus Pompilius" pitchFamily="50" charset="-52"/>
              </a:rPr>
              <a:t>ения</a:t>
            </a:r>
            <a:r>
              <a:rPr lang="ru-RU" sz="2200" dirty="0" smtClean="0">
                <a:latin typeface="Nautilus Pompilius" pitchFamily="50" charset="-52"/>
              </a:rPr>
              <a:t> – Ксения, алом – псалом),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Nautilus Pompilius" pitchFamily="50" charset="-52"/>
              </a:rPr>
              <a:t>также исчезла буква «ижица», обозначавшая [и] в некоторых заимствованных словах;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Nautilus Pompilius" pitchFamily="50" charset="-52"/>
              </a:rPr>
              <a:t>однако в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1710 году </a:t>
            </a:r>
            <a:r>
              <a:rPr lang="ru-RU" sz="2200" dirty="0" smtClean="0">
                <a:latin typeface="Nautilus Pompilius" pitchFamily="50" charset="-52"/>
              </a:rPr>
              <a:t>«ижица» вернулась на свое место – последняя буква старого алфавита – и дожила до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1918 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нтии даков (Ответ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260648"/>
            <a:ext cx="219678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1918 году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была проведена новая реформа алфавита, и кириллица потеряла еще четыре буквы: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ять, и(</a:t>
            </a:r>
            <a:r>
              <a:rPr lang="en-US" sz="2400" dirty="0" err="1" smtClean="0">
                <a:solidFill>
                  <a:prstClr val="black"/>
                </a:solidFill>
                <a:latin typeface="Nautilus Pompilius" pitchFamily="50" charset="-52"/>
              </a:rPr>
              <a:t>i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), ижицу, фиту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37890" name="Picture 2" descr="Ладария - ИСТИННЫЙ РУСКИЙ ЯЗЫ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2225824" cy="30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7d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780928"/>
            <a:ext cx="217206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7n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3501008"/>
            <a:ext cx="21472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04664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latin typeface="Nautilus Pompilius" pitchFamily="50" charset="-52"/>
              </a:rPr>
              <a:t>А про меня языковед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Сказал:  «Не буква — дармоед!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ru-RU" sz="2400" i="1" dirty="0" smtClean="0">
                <a:latin typeface="Nautilus Pompilius" pitchFamily="50" charset="-52"/>
              </a:rPr>
              <a:t/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Она не означает звука,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А лодыри — не для науки!»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 после ряда строгих мер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Из языка исчезла Ъ (ер).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Теперь я в качестве ином,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Работы — небольшой объём.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Я ею вправду не загружен,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Но рад, что изредка, да нужен,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Знаком я только с Е, Ё, Я, Ю,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С приставкой — я за ней стою.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 без меня вам — ну никак!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Теперь зовусь я — Ъ (твёрдый знак)!</a:t>
            </a:r>
            <a:endParaRPr lang="ru-RU" sz="2400" dirty="0" smtClean="0">
              <a:latin typeface="Nautilus Pompilius" pitchFamily="50" charset="-52"/>
            </a:endParaRPr>
          </a:p>
          <a:p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2" name="Рисунок 11" descr="a4o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89144" y="260648"/>
            <a:ext cx="227799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ревняя_азбу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547260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качанные файлы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1268760"/>
            <a:ext cx="3028950" cy="1219200"/>
          </a:xfrm>
          <a:prstGeom prst="rect">
            <a:avLst/>
          </a:prstGeom>
        </p:spPr>
      </p:pic>
      <p:pic>
        <p:nvPicPr>
          <p:cNvPr id="8" name="Рисунок 7" descr="скачанные файлы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5013176"/>
            <a:ext cx="302895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157192"/>
              <a:ext cx="9144000" cy="1700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24 мая  день славянской письменности  и культуры</a:t>
              </a:r>
            </a:p>
            <a:p>
              <a:pPr algn="ctr"/>
              <a:endParaRPr lang="ru-RU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" name="Рисунок 6" descr="4420655-e40d4dc862998a9d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5157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4 мая - День славянской письменности и культуры - Новост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8640"/>
            <a:ext cx="4211960" cy="5914628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4283968" y="116632"/>
            <a:ext cx="4689632" cy="6336704"/>
            <a:chOff x="4283968" y="116632"/>
            <a:chExt cx="4689632" cy="6336704"/>
          </a:xfrm>
        </p:grpSpPr>
        <p:pic>
          <p:nvPicPr>
            <p:cNvPr id="6" name="Рисунок 5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3968" y="116632"/>
              <a:ext cx="4689632" cy="63367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9992" y="1124744"/>
              <a:ext cx="44644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ПАМЯТИ 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первоучителей славянских народов–святых равноапостольных  братьев </a:t>
              </a:r>
              <a:b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</a:b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МЕФОДИЯ</a:t>
              </a:r>
              <a:endPara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73448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ИСТОРИЯ  ПРАЗДНИКА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51520" y="980728"/>
            <a:ext cx="8496944" cy="6064359"/>
            <a:chOff x="251520" y="980728"/>
            <a:chExt cx="8496944" cy="6064359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658982" y="-426734"/>
              <a:ext cx="5682020" cy="84969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7584" y="1412776"/>
              <a:ext cx="7776864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Общий праздник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отмечался болгарской церковью и в следующие века, а в эпоху болгарского Возрождения превратился в праздник созданной ими азбуки.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1863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Российский Святейший Синод определил, в связи с празднованием тысячелетия Моравской миссии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, установить ежегодное празднование в честь преподобных </a:t>
              </a:r>
              <a:r>
                <a:rPr lang="ru-RU" sz="24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и Кирилла 11 мая.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1985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в СССР, когда отмечалось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1100-летие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преставления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24 мая был объявлен «Праздником славянской культуры и письменности»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9512" y="476672"/>
            <a:ext cx="8712968" cy="5688632"/>
            <a:chOff x="179512" y="764704"/>
            <a:chExt cx="8712968" cy="5904656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583668" y="-639452"/>
              <a:ext cx="5904656" cy="87129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576" y="2060848"/>
              <a:ext cx="77768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30 января 1991 года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Президиум Верховного Совета РСФСР принял постановление о ежегодном проведении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«Дней славянской культуры и письменности».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Столицей праздника каждый год становился какой-нибудь новый населенный пункт России (кроме 1989 и 1990 годов, когда столицами были соответственно Киев и Минск)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 КИРИЛЛА  и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980728"/>
            <a:ext cx="4608512" cy="5256584"/>
            <a:chOff x="323528" y="908720"/>
            <a:chExt cx="4608512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3528" y="908720"/>
              <a:ext cx="4608512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9592" y="1916832"/>
              <a:ext cx="40324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 род. в 827 г. , до принятия монашества – Константин)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 род. в 815 г., мирское имя неизвестно)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родились в семье 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византий-ского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военачальника  из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г. Фессалоники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(Греция)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11" name="Рисунок 10" descr="3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67240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9512" y="1052736"/>
            <a:ext cx="4824536" cy="5616624"/>
            <a:chOff x="179512" y="1052736"/>
            <a:chExt cx="4824536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052736"/>
              <a:ext cx="4824536" cy="5616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7544" y="1556792"/>
              <a:ext cx="446449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Просветитель славян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около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815 г.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Солуни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(Фессалониках) — одном из самых крупных и богатых городов Византии. Около 833 г.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начал военную службу и проходил ее, в столице, на виду у императора Феофила. В возрасте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20 лет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его поставили архонтом (воеводой)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Славинию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— небольшое славянское княжество, находившееся тогда под властью греков. Эту должность </a:t>
              </a:r>
              <a:r>
                <a:rPr lang="ru-RU" sz="2000" dirty="0" smtClean="0">
                  <a:solidFill>
                    <a:srgbClr val="C00000"/>
                  </a:solidFill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исполнял десять лет и имел возможность хорошо изучить славянский язык и славянские обычаи. </a:t>
              </a:r>
              <a:endParaRPr lang="ru-RU" sz="20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0_84ca8_b84a4864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908720"/>
            <a:ext cx="38023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3808" y="188640"/>
            <a:ext cx="46602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МЕФОДИЙ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88640"/>
            <a:ext cx="42739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КИРИЛЛ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211960" y="836712"/>
            <a:ext cx="4752528" cy="5616624"/>
            <a:chOff x="3779912" y="1052736"/>
            <a:chExt cx="5184576" cy="5616624"/>
          </a:xfrm>
        </p:grpSpPr>
        <p:pic>
          <p:nvPicPr>
            <p:cNvPr id="10" name="Рисунок 9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79912" y="1052736"/>
              <a:ext cx="5184576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94129" y="1340768"/>
              <a:ext cx="460851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Святой КИРИЛЛ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в Македонии, в городе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Солуни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, с малых лет отличался умственными способностями. Обучаясь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солунской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школе и еще не достигнув пятнадцати лет, он уже читал книги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глубокомысленнейшего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из Отцов Церкви – Григория Богослова (</a:t>
              </a:r>
              <a:r>
                <a:rPr lang="en-US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IV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в.)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Юноша рано принял сан пресвитера.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По возвращении в Константинополь состоял библиотекарем соборной церкви и преподавателем философии.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с успехом вел прения с еретиками, иконоборцами и с магометанами. </a:t>
              </a:r>
            </a:p>
          </p:txBody>
        </p:sp>
      </p:grpSp>
      <p:pic>
        <p:nvPicPr>
          <p:cNvPr id="12" name="Рисунок 11" descr="CA25B949-0AF5-9809-B745-9BC75AAC75D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39338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1105</Words>
  <Application>Microsoft Office PowerPoint</Application>
  <PresentationFormat>Экран (4:3)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«24 мая -  День славянской письменности и культуры»</dc:title>
  <dc:subject>Год  Литературы</dc:subject>
  <dc:creator>Банникова Е.П.</dc:creator>
  <cp:lastModifiedBy>Biblioteka</cp:lastModifiedBy>
  <cp:revision>111</cp:revision>
  <dcterms:created xsi:type="dcterms:W3CDTF">2015-01-07T13:30:55Z</dcterms:created>
  <dcterms:modified xsi:type="dcterms:W3CDTF">2023-05-26T05:48:44Z</dcterms:modified>
  <cp:category>Презентация</cp:category>
</cp:coreProperties>
</file>